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6" r:id="rId2"/>
    <p:sldId id="258" r:id="rId3"/>
    <p:sldId id="259" r:id="rId4"/>
    <p:sldId id="263" r:id="rId5"/>
    <p:sldId id="272" r:id="rId6"/>
    <p:sldId id="273" r:id="rId7"/>
    <p:sldId id="280" r:id="rId8"/>
    <p:sldId id="281" r:id="rId9"/>
    <p:sldId id="282" r:id="rId10"/>
    <p:sldId id="274" r:id="rId11"/>
    <p:sldId id="275" r:id="rId12"/>
    <p:sldId id="276" r:id="rId13"/>
    <p:sldId id="277" r:id="rId14"/>
    <p:sldId id="279" r:id="rId1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36" autoAdjust="0"/>
    <p:restoredTop sz="94660"/>
  </p:normalViewPr>
  <p:slideViewPr>
    <p:cSldViewPr snapToGrid="0">
      <p:cViewPr>
        <p:scale>
          <a:sx n="81" d="100"/>
          <a:sy n="81" d="100"/>
        </p:scale>
        <p:origin x="-222" y="-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3E9BE4C6-6FE3-4C61-A7B3-2A3151C9A459}" type="datetimeFigureOut">
              <a:rPr lang="it-IT" smtClean="0"/>
              <a:t>23/05/2017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89E72A7-FF00-4FDF-821B-AF1571A8C6FC}" type="slidenum">
              <a:rPr lang="it-IT" smtClean="0"/>
              <a:t>‹N›</a:t>
            </a:fld>
            <a:endParaRPr lang="it-IT"/>
          </a:p>
        </p:txBody>
      </p:sp>
    </p:spTree>
    <p:extLst>
      <p:ext uri="{BB962C8B-B14F-4D97-AF65-F5344CB8AC3E}">
        <p14:creationId xmlns:p14="http://schemas.microsoft.com/office/powerpoint/2010/main" val="1362120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E9BE4C6-6FE3-4C61-A7B3-2A3151C9A459}" type="datetimeFigureOut">
              <a:rPr lang="it-IT" smtClean="0"/>
              <a:t>23/05/2017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89E72A7-FF00-4FDF-821B-AF1571A8C6FC}" type="slidenum">
              <a:rPr lang="it-IT" smtClean="0"/>
              <a:t>‹N›</a:t>
            </a:fld>
            <a:endParaRPr lang="it-IT"/>
          </a:p>
        </p:txBody>
      </p:sp>
    </p:spTree>
    <p:extLst>
      <p:ext uri="{BB962C8B-B14F-4D97-AF65-F5344CB8AC3E}">
        <p14:creationId xmlns:p14="http://schemas.microsoft.com/office/powerpoint/2010/main" val="1572149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E9BE4C6-6FE3-4C61-A7B3-2A3151C9A459}" type="datetimeFigureOut">
              <a:rPr lang="it-IT" smtClean="0"/>
              <a:t>23/05/2017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89E72A7-FF00-4FDF-821B-AF1571A8C6FC}" type="slidenum">
              <a:rPr lang="it-IT" smtClean="0"/>
              <a:t>‹N›</a:t>
            </a:fld>
            <a:endParaRPr lang="it-IT"/>
          </a:p>
        </p:txBody>
      </p:sp>
    </p:spTree>
    <p:extLst>
      <p:ext uri="{BB962C8B-B14F-4D97-AF65-F5344CB8AC3E}">
        <p14:creationId xmlns:p14="http://schemas.microsoft.com/office/powerpoint/2010/main" val="396088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E9BE4C6-6FE3-4C61-A7B3-2A3151C9A459}" type="datetimeFigureOut">
              <a:rPr lang="it-IT" smtClean="0"/>
              <a:t>23/05/2017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89E72A7-FF00-4FDF-821B-AF1571A8C6FC}" type="slidenum">
              <a:rPr lang="it-IT" smtClean="0"/>
              <a:t>‹N›</a:t>
            </a:fld>
            <a:endParaRPr lang="it-IT"/>
          </a:p>
        </p:txBody>
      </p:sp>
    </p:spTree>
    <p:extLst>
      <p:ext uri="{BB962C8B-B14F-4D97-AF65-F5344CB8AC3E}">
        <p14:creationId xmlns:p14="http://schemas.microsoft.com/office/powerpoint/2010/main" val="2199856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3E9BE4C6-6FE3-4C61-A7B3-2A3151C9A459}" type="datetimeFigureOut">
              <a:rPr lang="it-IT" smtClean="0"/>
              <a:t>23/05/2017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89E72A7-FF00-4FDF-821B-AF1571A8C6FC}" type="slidenum">
              <a:rPr lang="it-IT" smtClean="0"/>
              <a:t>‹N›</a:t>
            </a:fld>
            <a:endParaRPr lang="it-IT"/>
          </a:p>
        </p:txBody>
      </p:sp>
    </p:spTree>
    <p:extLst>
      <p:ext uri="{BB962C8B-B14F-4D97-AF65-F5344CB8AC3E}">
        <p14:creationId xmlns:p14="http://schemas.microsoft.com/office/powerpoint/2010/main" val="3436610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3E9BE4C6-6FE3-4C61-A7B3-2A3151C9A459}" type="datetimeFigureOut">
              <a:rPr lang="it-IT" smtClean="0"/>
              <a:t>23/05/2017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89E72A7-FF00-4FDF-821B-AF1571A8C6FC}" type="slidenum">
              <a:rPr lang="it-IT" smtClean="0"/>
              <a:t>‹N›</a:t>
            </a:fld>
            <a:endParaRPr lang="it-IT"/>
          </a:p>
        </p:txBody>
      </p:sp>
    </p:spTree>
    <p:extLst>
      <p:ext uri="{BB962C8B-B14F-4D97-AF65-F5344CB8AC3E}">
        <p14:creationId xmlns:p14="http://schemas.microsoft.com/office/powerpoint/2010/main" val="2055686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3E9BE4C6-6FE3-4C61-A7B3-2A3151C9A459}" type="datetimeFigureOut">
              <a:rPr lang="it-IT" smtClean="0"/>
              <a:t>23/05/2017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D89E72A7-FF00-4FDF-821B-AF1571A8C6FC}" type="slidenum">
              <a:rPr lang="it-IT" smtClean="0"/>
              <a:t>‹N›</a:t>
            </a:fld>
            <a:endParaRPr lang="it-IT"/>
          </a:p>
        </p:txBody>
      </p:sp>
    </p:spTree>
    <p:extLst>
      <p:ext uri="{BB962C8B-B14F-4D97-AF65-F5344CB8AC3E}">
        <p14:creationId xmlns:p14="http://schemas.microsoft.com/office/powerpoint/2010/main" val="2078027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3E9BE4C6-6FE3-4C61-A7B3-2A3151C9A459}" type="datetimeFigureOut">
              <a:rPr lang="it-IT" smtClean="0"/>
              <a:t>23/05/2017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D89E72A7-FF00-4FDF-821B-AF1571A8C6FC}" type="slidenum">
              <a:rPr lang="it-IT" smtClean="0"/>
              <a:t>‹N›</a:t>
            </a:fld>
            <a:endParaRPr lang="it-IT"/>
          </a:p>
        </p:txBody>
      </p:sp>
    </p:spTree>
    <p:extLst>
      <p:ext uri="{BB962C8B-B14F-4D97-AF65-F5344CB8AC3E}">
        <p14:creationId xmlns:p14="http://schemas.microsoft.com/office/powerpoint/2010/main" val="2278048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3E9BE4C6-6FE3-4C61-A7B3-2A3151C9A459}" type="datetimeFigureOut">
              <a:rPr lang="it-IT" smtClean="0"/>
              <a:t>23/05/2017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D89E72A7-FF00-4FDF-821B-AF1571A8C6FC}" type="slidenum">
              <a:rPr lang="it-IT" smtClean="0"/>
              <a:t>‹N›</a:t>
            </a:fld>
            <a:endParaRPr lang="it-IT"/>
          </a:p>
        </p:txBody>
      </p:sp>
    </p:spTree>
    <p:extLst>
      <p:ext uri="{BB962C8B-B14F-4D97-AF65-F5344CB8AC3E}">
        <p14:creationId xmlns:p14="http://schemas.microsoft.com/office/powerpoint/2010/main" val="2481059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3E9BE4C6-6FE3-4C61-A7B3-2A3151C9A459}" type="datetimeFigureOut">
              <a:rPr lang="it-IT" smtClean="0"/>
              <a:t>23/05/2017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89E72A7-FF00-4FDF-821B-AF1571A8C6FC}" type="slidenum">
              <a:rPr lang="it-IT" smtClean="0"/>
              <a:t>‹N›</a:t>
            </a:fld>
            <a:endParaRPr lang="it-IT"/>
          </a:p>
        </p:txBody>
      </p:sp>
    </p:spTree>
    <p:extLst>
      <p:ext uri="{BB962C8B-B14F-4D97-AF65-F5344CB8AC3E}">
        <p14:creationId xmlns:p14="http://schemas.microsoft.com/office/powerpoint/2010/main" val="920205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3E9BE4C6-6FE3-4C61-A7B3-2A3151C9A459}" type="datetimeFigureOut">
              <a:rPr lang="it-IT" smtClean="0"/>
              <a:t>23/05/2017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89E72A7-FF00-4FDF-821B-AF1571A8C6FC}" type="slidenum">
              <a:rPr lang="it-IT" smtClean="0"/>
              <a:t>‹N›</a:t>
            </a:fld>
            <a:endParaRPr lang="it-IT"/>
          </a:p>
        </p:txBody>
      </p:sp>
    </p:spTree>
    <p:extLst>
      <p:ext uri="{BB962C8B-B14F-4D97-AF65-F5344CB8AC3E}">
        <p14:creationId xmlns:p14="http://schemas.microsoft.com/office/powerpoint/2010/main" val="3829485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9BE4C6-6FE3-4C61-A7B3-2A3151C9A459}" type="datetimeFigureOut">
              <a:rPr lang="it-IT" smtClean="0"/>
              <a:t>23/05/2017</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9E72A7-FF00-4FDF-821B-AF1571A8C6FC}" type="slidenum">
              <a:rPr lang="it-IT" smtClean="0"/>
              <a:t>‹N›</a:t>
            </a:fld>
            <a:endParaRPr lang="it-IT"/>
          </a:p>
        </p:txBody>
      </p:sp>
    </p:spTree>
    <p:extLst>
      <p:ext uri="{BB962C8B-B14F-4D97-AF65-F5344CB8AC3E}">
        <p14:creationId xmlns:p14="http://schemas.microsoft.com/office/powerpoint/2010/main" val="31573012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8"/>
          <p:cNvSpPr>
            <a:spLocks noGrp="1"/>
          </p:cNvSpPr>
          <p:nvPr>
            <p:ph type="title"/>
          </p:nvPr>
        </p:nvSpPr>
        <p:spPr>
          <a:xfrm>
            <a:off x="0" y="6237971"/>
            <a:ext cx="12192000" cy="301192"/>
          </a:xfrm>
        </p:spPr>
        <p:txBody>
          <a:bodyPr>
            <a:noAutofit/>
          </a:bodyPr>
          <a:lstStyle/>
          <a:p>
            <a:pPr algn="ctr"/>
            <a:r>
              <a:rPr lang="it-IT" sz="1200" dirty="0" smtClean="0">
                <a:latin typeface="Noto Sans" panose="020B0502040504020204" pitchFamily="34" charset="0"/>
                <a:ea typeface="Noto Sans" panose="020B0502040504020204" pitchFamily="34" charset="0"/>
              </a:rPr>
              <a:t>Piano Investimenti 2017 – 2020</a:t>
            </a:r>
            <a:endParaRPr lang="it-IT" sz="1200" dirty="0">
              <a:latin typeface="Noto Sans" panose="020B0502040504020204" pitchFamily="34" charset="0"/>
              <a:ea typeface="Noto Sans" panose="020B0502040504020204" pitchFamily="34" charset="0"/>
            </a:endParaRPr>
          </a:p>
        </p:txBody>
      </p:sp>
      <p:pic>
        <p:nvPicPr>
          <p:cNvPr id="14" name="Immagin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40000" y="6282000"/>
            <a:ext cx="459140" cy="259200"/>
          </a:xfrm>
          <a:prstGeom prst="rect">
            <a:avLst/>
          </a:prstGeom>
        </p:spPr>
      </p:pic>
      <p:pic>
        <p:nvPicPr>
          <p:cNvPr id="3" name="Segnaposto immagine 2"/>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5253" r="5253"/>
          <a:stretch>
            <a:fillRect/>
          </a:stretch>
        </p:blipFill>
        <p:spPr>
          <a:xfrm>
            <a:off x="2309030" y="116605"/>
            <a:ext cx="7551477" cy="5962714"/>
          </a:xfrm>
        </p:spPr>
      </p:pic>
    </p:spTree>
    <p:extLst>
      <p:ext uri="{BB962C8B-B14F-4D97-AF65-F5344CB8AC3E}">
        <p14:creationId xmlns:p14="http://schemas.microsoft.com/office/powerpoint/2010/main" val="13214723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magin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40000" y="6282000"/>
            <a:ext cx="459140" cy="259200"/>
          </a:xfrm>
          <a:prstGeom prst="rect">
            <a:avLst/>
          </a:prstGeom>
        </p:spPr>
      </p:pic>
      <p:sp>
        <p:nvSpPr>
          <p:cNvPr id="12" name="CasellaDiTesto 11"/>
          <p:cNvSpPr txBox="1"/>
          <p:nvPr/>
        </p:nvSpPr>
        <p:spPr>
          <a:xfrm>
            <a:off x="270934" y="670560"/>
            <a:ext cx="11717866" cy="2862322"/>
          </a:xfrm>
          <a:prstGeom prst="rect">
            <a:avLst/>
          </a:prstGeom>
          <a:noFill/>
        </p:spPr>
        <p:txBody>
          <a:bodyPr wrap="square" rtlCol="0">
            <a:spAutoFit/>
          </a:bodyPr>
          <a:lstStyle/>
          <a:p>
            <a:pPr lvl="0"/>
            <a:r>
              <a:rPr lang="it-IT" b="1" u="sng" cap="small" dirty="0"/>
              <a:t>LAVORI DI RIQUALIFICA STRUTTURALE E FUNZIONALE DEL RACCORDO ALPHA E DELLA APN TWY "A" TRA LO STAND 300 E LO STAND 317 </a:t>
            </a:r>
            <a:endParaRPr lang="it-IT" dirty="0"/>
          </a:p>
          <a:p>
            <a:pPr algn="just"/>
            <a:r>
              <a:rPr lang="it-IT" b="1" dirty="0"/>
              <a:t>Descrizione: </a:t>
            </a:r>
            <a:r>
              <a:rPr lang="it-IT" dirty="0"/>
              <a:t>I lavori riguardano la riqualifica profonda del pacchetto strutturale della pavimentazione della TWY "A" e dell'APN TWY "A" dallo stand 300 allo stand 317. </a:t>
            </a:r>
            <a:r>
              <a:rPr lang="it-IT" dirty="0" smtClean="0"/>
              <a:t>Il </a:t>
            </a:r>
            <a:r>
              <a:rPr lang="it-IT" dirty="0"/>
              <a:t>cedimento dello strato profondo a cui è affidato il compito della portanza, ha generato in superficie un fenomeno </a:t>
            </a:r>
            <a:r>
              <a:rPr lang="it-IT" dirty="0" err="1"/>
              <a:t>fessurativo</a:t>
            </a:r>
            <a:r>
              <a:rPr lang="it-IT" dirty="0"/>
              <a:t> plastico, la successiva formazione di </a:t>
            </a:r>
            <a:r>
              <a:rPr lang="it-IT" dirty="0" err="1"/>
              <a:t>ormaie</a:t>
            </a:r>
            <a:r>
              <a:rPr lang="it-IT" dirty="0"/>
              <a:t> (vedi figura 1-2) che non garantisce il mantenimento dei requisiti di regolarità/portanza previsti dal regolamento vigente, oltre alla produzione di FOD che può rappresentare un potenziale pericolo al transito degli aeromobili. </a:t>
            </a:r>
            <a:r>
              <a:rPr lang="it-IT" dirty="0" smtClean="0"/>
              <a:t>L'intervento </a:t>
            </a:r>
            <a:r>
              <a:rPr lang="it-IT" dirty="0"/>
              <a:t>summenzionato riguarda in sintesi la demolizione dell'attuale pavimentazione, la costituzione di strati di sottofondo con caratteristiche di portanza, la realizzazione della sovrastruttura in pavimentazione rigida, nonché la realizzazione di un sistema di captazione di acquee per preservare il nuovo pacchetto</a:t>
            </a:r>
            <a:r>
              <a:rPr lang="it-IT" dirty="0" smtClean="0"/>
              <a:t>.</a:t>
            </a:r>
            <a:endParaRPr lang="it-IT" dirty="0"/>
          </a:p>
        </p:txBody>
      </p:sp>
      <p:pic>
        <p:nvPicPr>
          <p:cNvPr id="3074" name="Immagine 5"/>
          <p:cNvPicPr>
            <a:picLocks noChangeAspect="1" noChangeArrowheads="1"/>
          </p:cNvPicPr>
          <p:nvPr/>
        </p:nvPicPr>
        <p:blipFill>
          <a:blip r:embed="rId3" cstate="print">
            <a:extLst>
              <a:ext uri="{28A0092B-C50C-407E-A947-70E740481C1C}">
                <a14:useLocalDpi xmlns:a14="http://schemas.microsoft.com/office/drawing/2010/main" val="0"/>
              </a:ext>
            </a:extLst>
          </a:blip>
          <a:srcRect l="4582" t="3165" r="22156" b="3557"/>
          <a:stretch>
            <a:fillRect/>
          </a:stretch>
        </p:blipFill>
        <p:spPr bwMode="auto">
          <a:xfrm>
            <a:off x="4077679" y="3532882"/>
            <a:ext cx="4036642" cy="2670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olo 8"/>
          <p:cNvSpPr txBox="1">
            <a:spLocks/>
          </p:cNvSpPr>
          <p:nvPr/>
        </p:nvSpPr>
        <p:spPr>
          <a:xfrm>
            <a:off x="0" y="6237971"/>
            <a:ext cx="12192000" cy="30119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it-IT" sz="1200" smtClean="0">
                <a:latin typeface="Noto Sans" panose="020B0502040504020204" pitchFamily="34" charset="0"/>
                <a:ea typeface="Noto Sans" panose="020B0502040504020204" pitchFamily="34" charset="0"/>
              </a:rPr>
              <a:t>Piano Investimenti 2017 – 2020</a:t>
            </a:r>
            <a:endParaRPr lang="it-IT" sz="1200" dirty="0">
              <a:latin typeface="Noto Sans" panose="020B0502040504020204" pitchFamily="34" charset="0"/>
              <a:ea typeface="Noto Sans" panose="020B0502040504020204" pitchFamily="34" charset="0"/>
            </a:endParaRPr>
          </a:p>
        </p:txBody>
      </p:sp>
    </p:spTree>
    <p:extLst>
      <p:ext uri="{BB962C8B-B14F-4D97-AF65-F5344CB8AC3E}">
        <p14:creationId xmlns:p14="http://schemas.microsoft.com/office/powerpoint/2010/main" val="18729390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magin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40000" y="6282000"/>
            <a:ext cx="459140" cy="259200"/>
          </a:xfrm>
          <a:prstGeom prst="rect">
            <a:avLst/>
          </a:prstGeom>
        </p:spPr>
      </p:pic>
      <p:sp>
        <p:nvSpPr>
          <p:cNvPr id="12" name="CasellaDiTesto 11"/>
          <p:cNvSpPr txBox="1"/>
          <p:nvPr/>
        </p:nvSpPr>
        <p:spPr>
          <a:xfrm>
            <a:off x="270934" y="670560"/>
            <a:ext cx="11717866" cy="2585323"/>
          </a:xfrm>
          <a:prstGeom prst="rect">
            <a:avLst/>
          </a:prstGeom>
          <a:noFill/>
        </p:spPr>
        <p:txBody>
          <a:bodyPr wrap="square" rtlCol="0">
            <a:spAutoFit/>
          </a:bodyPr>
          <a:lstStyle/>
          <a:p>
            <a:pPr lvl="0"/>
            <a:r>
              <a:rPr lang="it-IT" b="1" u="sng" cap="small" dirty="0"/>
              <a:t>REALIZZAZIONE NUOVI STAND AVIAZIONE GENERALE EAST APRON</a:t>
            </a:r>
            <a:endParaRPr lang="it-IT" dirty="0"/>
          </a:p>
          <a:p>
            <a:pPr algn="just"/>
            <a:r>
              <a:rPr lang="it-IT" b="1" dirty="0"/>
              <a:t>Descrizione: </a:t>
            </a:r>
            <a:r>
              <a:rPr lang="it-IT" dirty="0"/>
              <a:t>La SAC, Società che Gestisce l’Aeroporto Fontanarossa di Catania, ha registrato negli ultimi anni un trend di crescita positivo in termini di passeggeri e di movimenti orari. </a:t>
            </a:r>
            <a:r>
              <a:rPr lang="it-IT" dirty="0" smtClean="0"/>
              <a:t>Il </a:t>
            </a:r>
            <a:r>
              <a:rPr lang="it-IT" dirty="0"/>
              <a:t>trend di crescita ha investito anche l’aviazione generale con una richiesta esponenziale di PPR (Parking </a:t>
            </a:r>
            <a:r>
              <a:rPr lang="it-IT" dirty="0" err="1"/>
              <a:t>Permission</a:t>
            </a:r>
            <a:r>
              <a:rPr lang="it-IT" dirty="0"/>
              <a:t> </a:t>
            </a:r>
            <a:r>
              <a:rPr lang="it-IT" dirty="0" err="1"/>
              <a:t>Request</a:t>
            </a:r>
            <a:r>
              <a:rPr lang="it-IT" dirty="0"/>
              <a:t>) che in un primo momento è stata soddisfatta, (mediante la realizzazione sull’attuale Apron di nuovi stand dotati di </a:t>
            </a:r>
            <a:r>
              <a:rPr lang="it-IT" dirty="0" err="1"/>
              <a:t>turning</a:t>
            </a:r>
            <a:r>
              <a:rPr lang="it-IT" dirty="0"/>
              <a:t> line in grado di consentire una manovra in taxi-out) fino a divenire negli ultimi anni decisamente maggiore rispetto agli stand disponibili. </a:t>
            </a:r>
            <a:r>
              <a:rPr lang="it-IT" dirty="0" smtClean="0"/>
              <a:t>Negli </a:t>
            </a:r>
            <a:r>
              <a:rPr lang="it-IT" dirty="0"/>
              <a:t>ultimi anni la richiesta di PPR è cresciuta con ordini di grandezza maggiori rispetto alla disponibilità di stand. </a:t>
            </a:r>
            <a:r>
              <a:rPr lang="it-IT" dirty="0" smtClean="0"/>
              <a:t>Tale </a:t>
            </a:r>
            <a:r>
              <a:rPr lang="it-IT" dirty="0"/>
              <a:t>indisponibilità, si è particolarmente manifestata con l’indisponibilità di stand per elicotteri, che vedranno in questa nuova realizzazione, possibilità di tornare ad operare su Catania</a:t>
            </a:r>
            <a:r>
              <a:rPr lang="it-IT" dirty="0" smtClean="0"/>
              <a:t>.</a:t>
            </a:r>
            <a:endParaRPr lang="it-IT" dirty="0"/>
          </a:p>
        </p:txBody>
      </p:sp>
      <p:pic>
        <p:nvPicPr>
          <p:cNvPr id="4098" name="Immagine 7"/>
          <p:cNvPicPr>
            <a:picLocks noChangeAspect="1" noChangeArrowheads="1"/>
          </p:cNvPicPr>
          <p:nvPr/>
        </p:nvPicPr>
        <p:blipFill>
          <a:blip r:embed="rId3">
            <a:extLst>
              <a:ext uri="{28A0092B-C50C-407E-A947-70E740481C1C}">
                <a14:useLocalDpi xmlns:a14="http://schemas.microsoft.com/office/drawing/2010/main" val="0"/>
              </a:ext>
            </a:extLst>
          </a:blip>
          <a:srcRect l="734" t="12881" r="334" b="13266"/>
          <a:stretch>
            <a:fillRect/>
          </a:stretch>
        </p:blipFill>
        <p:spPr bwMode="auto">
          <a:xfrm>
            <a:off x="3588257" y="3323670"/>
            <a:ext cx="5015486" cy="2956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olo 8"/>
          <p:cNvSpPr txBox="1">
            <a:spLocks/>
          </p:cNvSpPr>
          <p:nvPr/>
        </p:nvSpPr>
        <p:spPr>
          <a:xfrm>
            <a:off x="0" y="6237971"/>
            <a:ext cx="12192000" cy="30119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it-IT" sz="1200" smtClean="0">
                <a:latin typeface="Noto Sans" panose="020B0502040504020204" pitchFamily="34" charset="0"/>
                <a:ea typeface="Noto Sans" panose="020B0502040504020204" pitchFamily="34" charset="0"/>
              </a:rPr>
              <a:t>Piano Investimenti 2017 – 2020</a:t>
            </a:r>
            <a:endParaRPr lang="it-IT" sz="1200" dirty="0">
              <a:latin typeface="Noto Sans" panose="020B0502040504020204" pitchFamily="34" charset="0"/>
              <a:ea typeface="Noto Sans" panose="020B0502040504020204" pitchFamily="34" charset="0"/>
            </a:endParaRPr>
          </a:p>
        </p:txBody>
      </p:sp>
    </p:spTree>
    <p:extLst>
      <p:ext uri="{BB962C8B-B14F-4D97-AF65-F5344CB8AC3E}">
        <p14:creationId xmlns:p14="http://schemas.microsoft.com/office/powerpoint/2010/main" val="17533823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magin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40000" y="6282000"/>
            <a:ext cx="459140" cy="259200"/>
          </a:xfrm>
          <a:prstGeom prst="rect">
            <a:avLst/>
          </a:prstGeom>
        </p:spPr>
      </p:pic>
      <p:sp>
        <p:nvSpPr>
          <p:cNvPr id="12" name="CasellaDiTesto 11"/>
          <p:cNvSpPr txBox="1"/>
          <p:nvPr/>
        </p:nvSpPr>
        <p:spPr>
          <a:xfrm>
            <a:off x="270934" y="670560"/>
            <a:ext cx="11717866" cy="2585323"/>
          </a:xfrm>
          <a:prstGeom prst="rect">
            <a:avLst/>
          </a:prstGeom>
          <a:noFill/>
        </p:spPr>
        <p:txBody>
          <a:bodyPr wrap="square" rtlCol="0">
            <a:spAutoFit/>
          </a:bodyPr>
          <a:lstStyle/>
          <a:p>
            <a:r>
              <a:rPr lang="it-IT" b="1" u="sng" dirty="0" smtClean="0"/>
              <a:t>LAVORI </a:t>
            </a:r>
            <a:r>
              <a:rPr lang="it-IT" b="1" u="sng" dirty="0"/>
              <a:t>DI RIQUALIFICA SISTEMA DRENAGGIO PISTA</a:t>
            </a:r>
            <a:endParaRPr lang="it-IT" dirty="0"/>
          </a:p>
          <a:p>
            <a:pPr algn="just"/>
            <a:r>
              <a:rPr lang="it-IT" b="1" dirty="0" smtClean="0"/>
              <a:t>Descrizione</a:t>
            </a:r>
            <a:r>
              <a:rPr lang="it-IT" b="1" dirty="0"/>
              <a:t>: </a:t>
            </a:r>
            <a:r>
              <a:rPr lang="it-IT" dirty="0"/>
              <a:t>La pista di volo dell’aeroporto Fontanarossa Catania, presenta una rete di smaltimento acquee superficiali, costituito da due file di fognoli che si sviluppano parallelamente e longitudinalmente rispetto all’asse, la sezione dei summenzionati non è costante e presenta sostanzialmente tre tipologie di </a:t>
            </a:r>
            <a:r>
              <a:rPr lang="it-IT" dirty="0" smtClean="0"/>
              <a:t>sezione. Il </a:t>
            </a:r>
            <a:r>
              <a:rPr lang="it-IT" dirty="0"/>
              <a:t>progetto di riqualifica della Pista di volo, prevedeva una riqualifica profonda della pavimentazione al fine di aumentare le caratteristiche prestazionali di portanza, ed una modifica altimetrica del pacchetto esistente che ha determinato una variazione tra la livelletta trasversale di progetto e la quota </a:t>
            </a:r>
            <a:r>
              <a:rPr lang="it-IT" dirty="0" smtClean="0"/>
              <a:t>fognolo. </a:t>
            </a:r>
            <a:r>
              <a:rPr lang="it-IT" dirty="0"/>
              <a:t>L’intervento in progetto, prevede la rimozione di tutto l’asfalto drenante e la realizzazione della parte sommitale del fognolo in </a:t>
            </a:r>
            <a:r>
              <a:rPr lang="it-IT" dirty="0" smtClean="0"/>
              <a:t>cls.</a:t>
            </a:r>
            <a:endParaRPr lang="it-IT" dirty="0"/>
          </a:p>
          <a:p>
            <a:pPr lvl="0"/>
            <a:endParaRPr lang="it-IT" dirty="0"/>
          </a:p>
        </p:txBody>
      </p:sp>
      <p:pic>
        <p:nvPicPr>
          <p:cNvPr id="5122" name="Immagine 9"/>
          <p:cNvPicPr>
            <a:picLocks noChangeAspect="1" noChangeArrowheads="1"/>
          </p:cNvPicPr>
          <p:nvPr/>
        </p:nvPicPr>
        <p:blipFill>
          <a:blip r:embed="rId3" cstate="print">
            <a:extLst>
              <a:ext uri="{28A0092B-C50C-407E-A947-70E740481C1C}">
                <a14:useLocalDpi xmlns:a14="http://schemas.microsoft.com/office/drawing/2010/main" val="0"/>
              </a:ext>
            </a:extLst>
          </a:blip>
          <a:srcRect l="856" t="13196" r="856" b="13028"/>
          <a:stretch>
            <a:fillRect/>
          </a:stretch>
        </p:blipFill>
        <p:spPr bwMode="auto">
          <a:xfrm>
            <a:off x="3095160" y="3037435"/>
            <a:ext cx="6001680" cy="3178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olo 8"/>
          <p:cNvSpPr txBox="1">
            <a:spLocks/>
          </p:cNvSpPr>
          <p:nvPr/>
        </p:nvSpPr>
        <p:spPr>
          <a:xfrm>
            <a:off x="0" y="6237971"/>
            <a:ext cx="12192000" cy="30119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it-IT" sz="1200" smtClean="0">
                <a:latin typeface="Noto Sans" panose="020B0502040504020204" pitchFamily="34" charset="0"/>
                <a:ea typeface="Noto Sans" panose="020B0502040504020204" pitchFamily="34" charset="0"/>
              </a:rPr>
              <a:t>Piano Investimenti 2017 – 2020</a:t>
            </a:r>
            <a:endParaRPr lang="it-IT" sz="1200" dirty="0">
              <a:latin typeface="Noto Sans" panose="020B0502040504020204" pitchFamily="34" charset="0"/>
              <a:ea typeface="Noto Sans" panose="020B0502040504020204" pitchFamily="34" charset="0"/>
            </a:endParaRPr>
          </a:p>
        </p:txBody>
      </p:sp>
    </p:spTree>
    <p:extLst>
      <p:ext uri="{BB962C8B-B14F-4D97-AF65-F5344CB8AC3E}">
        <p14:creationId xmlns:p14="http://schemas.microsoft.com/office/powerpoint/2010/main" val="3368671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magin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40000" y="6282000"/>
            <a:ext cx="459140" cy="259200"/>
          </a:xfrm>
          <a:prstGeom prst="rect">
            <a:avLst/>
          </a:prstGeom>
        </p:spPr>
      </p:pic>
      <p:sp>
        <p:nvSpPr>
          <p:cNvPr id="12" name="CasellaDiTesto 11"/>
          <p:cNvSpPr txBox="1"/>
          <p:nvPr/>
        </p:nvSpPr>
        <p:spPr>
          <a:xfrm>
            <a:off x="202488" y="337406"/>
            <a:ext cx="6800427" cy="2862322"/>
          </a:xfrm>
          <a:prstGeom prst="rect">
            <a:avLst/>
          </a:prstGeom>
          <a:noFill/>
        </p:spPr>
        <p:txBody>
          <a:bodyPr wrap="square" rtlCol="0">
            <a:spAutoFit/>
          </a:bodyPr>
          <a:lstStyle/>
          <a:p>
            <a:r>
              <a:rPr lang="it-IT" b="1" u="sng" dirty="0"/>
              <a:t>UTILIZZO ANTICIPATO AREA "EX CAMPO SPORTIVO" E RIQUALIFICA VIABILITÀ DI ACCESSO</a:t>
            </a:r>
            <a:endParaRPr lang="it-IT" dirty="0"/>
          </a:p>
          <a:p>
            <a:pPr algn="just"/>
            <a:r>
              <a:rPr lang="it-IT" b="1" dirty="0" smtClean="0"/>
              <a:t>Descrizione</a:t>
            </a:r>
            <a:r>
              <a:rPr lang="it-IT" b="1" dirty="0"/>
              <a:t>:</a:t>
            </a:r>
            <a:r>
              <a:rPr lang="it-IT" dirty="0"/>
              <a:t> Lo scopo del progetto è finalizzato ad incrementare la capacità di posti auto nell’area aeroportuale per un totale di </a:t>
            </a:r>
            <a:r>
              <a:rPr lang="it-IT" dirty="0" smtClean="0"/>
              <a:t>433 </a:t>
            </a:r>
            <a:r>
              <a:rPr lang="it-IT" dirty="0"/>
              <a:t>stalli compresi </a:t>
            </a:r>
            <a:r>
              <a:rPr lang="it-IT" dirty="0" smtClean="0"/>
              <a:t>10 </a:t>
            </a:r>
            <a:r>
              <a:rPr lang="it-IT" dirty="0"/>
              <a:t>riservati ai fruitori diversamente abili</a:t>
            </a:r>
            <a:r>
              <a:rPr lang="it-IT" dirty="0" smtClean="0"/>
              <a:t>. L’intervento </a:t>
            </a:r>
            <a:r>
              <a:rPr lang="it-IT" dirty="0"/>
              <a:t>in esame interesserà una superficie, sita in via Fontanarossa, con una estensione complessiva pari circa 11.000,00 </a:t>
            </a:r>
            <a:r>
              <a:rPr lang="it-IT" dirty="0" smtClean="0"/>
              <a:t>m², </a:t>
            </a:r>
            <a:r>
              <a:rPr lang="it-IT" dirty="0"/>
              <a:t>tale da consentire la realizzazione di </a:t>
            </a:r>
            <a:r>
              <a:rPr lang="it-IT" dirty="0" smtClean="0"/>
              <a:t>un parcheggio. Il </a:t>
            </a:r>
            <a:r>
              <a:rPr lang="it-IT" dirty="0"/>
              <a:t>lavoro prevede la realizzazione del parcheggio nell'area </a:t>
            </a:r>
            <a:r>
              <a:rPr lang="it-IT" dirty="0" smtClean="0"/>
              <a:t>Ex campo </a:t>
            </a:r>
            <a:r>
              <a:rPr lang="it-IT" dirty="0"/>
              <a:t>sportivo </a:t>
            </a:r>
            <a:r>
              <a:rPr lang="it-IT" dirty="0" smtClean="0"/>
              <a:t>comunale antistante l'aerostazione, di recente acquisizione. </a:t>
            </a:r>
            <a:endParaRPr lang="it-IT" dirty="0"/>
          </a:p>
        </p:txBody>
      </p:sp>
      <p:sp>
        <p:nvSpPr>
          <p:cNvPr id="8" name="Titolo 8"/>
          <p:cNvSpPr txBox="1">
            <a:spLocks/>
          </p:cNvSpPr>
          <p:nvPr/>
        </p:nvSpPr>
        <p:spPr>
          <a:xfrm>
            <a:off x="0" y="6237971"/>
            <a:ext cx="12192000" cy="30119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it-IT" sz="1200" smtClean="0">
                <a:latin typeface="Noto Sans" panose="020B0502040504020204" pitchFamily="34" charset="0"/>
                <a:ea typeface="Noto Sans" panose="020B0502040504020204" pitchFamily="34" charset="0"/>
              </a:rPr>
              <a:t>Piano Investimenti 2017 – 2020</a:t>
            </a:r>
            <a:endParaRPr lang="it-IT" sz="1200" dirty="0">
              <a:latin typeface="Noto Sans" panose="020B0502040504020204" pitchFamily="34" charset="0"/>
              <a:ea typeface="Noto Sans" panose="020B0502040504020204" pitchFamily="34" charset="0"/>
            </a:endParaRPr>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5402" y="337406"/>
            <a:ext cx="4288946" cy="5898528"/>
          </a:xfrm>
          <a:prstGeom prst="rect">
            <a:avLst/>
          </a:prstGeom>
        </p:spPr>
      </p:pic>
    </p:spTree>
    <p:extLst>
      <p:ext uri="{BB962C8B-B14F-4D97-AF65-F5344CB8AC3E}">
        <p14:creationId xmlns:p14="http://schemas.microsoft.com/office/powerpoint/2010/main" val="7030687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magin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40000" y="6282000"/>
            <a:ext cx="459140" cy="259200"/>
          </a:xfrm>
          <a:prstGeom prst="rect">
            <a:avLst/>
          </a:prstGeom>
        </p:spPr>
      </p:pic>
      <p:sp>
        <p:nvSpPr>
          <p:cNvPr id="12" name="CasellaDiTesto 11"/>
          <p:cNvSpPr txBox="1"/>
          <p:nvPr/>
        </p:nvSpPr>
        <p:spPr>
          <a:xfrm>
            <a:off x="270934" y="670560"/>
            <a:ext cx="11717866" cy="2308324"/>
          </a:xfrm>
          <a:prstGeom prst="rect">
            <a:avLst/>
          </a:prstGeom>
          <a:noFill/>
        </p:spPr>
        <p:txBody>
          <a:bodyPr wrap="square" rtlCol="0">
            <a:spAutoFit/>
          </a:bodyPr>
          <a:lstStyle/>
          <a:p>
            <a:r>
              <a:rPr lang="it-IT" b="1" u="sng" dirty="0"/>
              <a:t>REALIZZAZIONE DI SOPRAELEVAZIONE DI ATTUALI AREE A PARCHEGGIO CON STRUTTURE PREFABBRICATE IN ACCIAIO ED OPERE CONNESSE</a:t>
            </a:r>
            <a:endParaRPr lang="it-IT" dirty="0"/>
          </a:p>
          <a:p>
            <a:pPr algn="just"/>
            <a:r>
              <a:rPr lang="it-IT" b="1" dirty="0" smtClean="0"/>
              <a:t>Descrizione</a:t>
            </a:r>
            <a:r>
              <a:rPr lang="it-IT" dirty="0"/>
              <a:t>: Il presente intervento si riferisce alle opere necessarie per la riqualifica della pavimentazione e la realizzazione della sopraelevazione dell’attuale parcheggio con struttura prefabbricata mobile nell’area attualmente occupata dal parcheggio lunga sosta SAC</a:t>
            </a:r>
            <a:r>
              <a:rPr lang="it-IT" dirty="0" smtClean="0"/>
              <a:t>. Lo </a:t>
            </a:r>
            <a:r>
              <a:rPr lang="it-IT" dirty="0"/>
              <a:t>scopo del progetto è finalizzato ad incrementare la capacità di posti auto nell’area aeroportuale per un totale di 2802 stalli previsti in progetto a fronte degli attuali 1394. </a:t>
            </a:r>
            <a:r>
              <a:rPr lang="it-IT" dirty="0" smtClean="0"/>
              <a:t>L’intervento </a:t>
            </a:r>
            <a:r>
              <a:rPr lang="it-IT" dirty="0"/>
              <a:t>in esame interessa una superficie, con una estensione complessiva di circa 35.091,00 mq, tale da consentire la realizzazione di un parcheggio modulare prefabbricato di 26.375,00 mq.</a:t>
            </a:r>
          </a:p>
        </p:txBody>
      </p:sp>
      <p:pic>
        <p:nvPicPr>
          <p:cNvPr id="7170" name="Picture 2" descr="Planimetria P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97115" y="2978884"/>
            <a:ext cx="3597769" cy="3179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olo 1"/>
          <p:cNvSpPr>
            <a:spLocks noGrp="1"/>
          </p:cNvSpPr>
          <p:nvPr>
            <p:ph type="title"/>
          </p:nvPr>
        </p:nvSpPr>
        <p:spPr/>
        <p:txBody>
          <a:bodyPr/>
          <a:lstStyle/>
          <a:p>
            <a:endParaRPr lang="it-IT"/>
          </a:p>
        </p:txBody>
      </p:sp>
      <p:sp>
        <p:nvSpPr>
          <p:cNvPr id="8" name="Titolo 8"/>
          <p:cNvSpPr txBox="1">
            <a:spLocks/>
          </p:cNvSpPr>
          <p:nvPr/>
        </p:nvSpPr>
        <p:spPr>
          <a:xfrm>
            <a:off x="0" y="6237971"/>
            <a:ext cx="12192000" cy="30119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it-IT" sz="1200" smtClean="0">
                <a:latin typeface="Noto Sans" panose="020B0502040504020204" pitchFamily="34" charset="0"/>
                <a:ea typeface="Noto Sans" panose="020B0502040504020204" pitchFamily="34" charset="0"/>
              </a:rPr>
              <a:t>Piano Investimenti 2017 – 2020</a:t>
            </a:r>
            <a:endParaRPr lang="it-IT" sz="1200" dirty="0">
              <a:latin typeface="Noto Sans" panose="020B0502040504020204" pitchFamily="34" charset="0"/>
              <a:ea typeface="Noto Sans" panose="020B0502040504020204" pitchFamily="34" charset="0"/>
            </a:endParaRPr>
          </a:p>
        </p:txBody>
      </p:sp>
    </p:spTree>
    <p:extLst>
      <p:ext uri="{BB962C8B-B14F-4D97-AF65-F5344CB8AC3E}">
        <p14:creationId xmlns:p14="http://schemas.microsoft.com/office/powerpoint/2010/main" val="29473619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magin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40000" y="6282000"/>
            <a:ext cx="459140" cy="259200"/>
          </a:xfrm>
          <a:prstGeom prst="rect">
            <a:avLst/>
          </a:prstGeom>
        </p:spPr>
      </p:pic>
      <p:pic>
        <p:nvPicPr>
          <p:cNvPr id="2" name="Segnaposto immagine 1"/>
          <p:cNvPicPr>
            <a:picLocks noGrp="1" noChangeAspect="1"/>
          </p:cNvPicPr>
          <p:nvPr>
            <p:ph type="pic" idx="1"/>
          </p:nvPr>
        </p:nvPicPr>
        <p:blipFill>
          <a:blip r:embed="rId3" cstate="print">
            <a:extLst>
              <a:ext uri="{28A0092B-C50C-407E-A947-70E740481C1C}">
                <a14:useLocalDpi xmlns:a14="http://schemas.microsoft.com/office/drawing/2010/main" val="0"/>
              </a:ext>
            </a:extLst>
          </a:blip>
          <a:stretch>
            <a:fillRect/>
          </a:stretch>
        </p:blipFill>
        <p:spPr>
          <a:xfrm>
            <a:off x="1410697" y="119174"/>
            <a:ext cx="9370605" cy="5960145"/>
          </a:xfrm>
        </p:spPr>
      </p:pic>
      <p:sp>
        <p:nvSpPr>
          <p:cNvPr id="8" name="Titolo 8"/>
          <p:cNvSpPr txBox="1">
            <a:spLocks/>
          </p:cNvSpPr>
          <p:nvPr/>
        </p:nvSpPr>
        <p:spPr>
          <a:xfrm>
            <a:off x="0" y="6237971"/>
            <a:ext cx="12192000" cy="30119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it-IT" sz="1200" smtClean="0">
                <a:latin typeface="Noto Sans" panose="020B0502040504020204" pitchFamily="34" charset="0"/>
                <a:ea typeface="Noto Sans" panose="020B0502040504020204" pitchFamily="34" charset="0"/>
              </a:rPr>
              <a:t>Piano Investimenti 2017 – 2020</a:t>
            </a:r>
            <a:endParaRPr lang="it-IT" sz="1200" dirty="0">
              <a:latin typeface="Noto Sans" panose="020B0502040504020204" pitchFamily="34" charset="0"/>
              <a:ea typeface="Noto Sans" panose="020B0502040504020204" pitchFamily="34" charset="0"/>
            </a:endParaRPr>
          </a:p>
        </p:txBody>
      </p:sp>
    </p:spTree>
    <p:extLst>
      <p:ext uri="{BB962C8B-B14F-4D97-AF65-F5344CB8AC3E}">
        <p14:creationId xmlns:p14="http://schemas.microsoft.com/office/powerpoint/2010/main" val="14097469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magin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40000" y="6282000"/>
            <a:ext cx="459140" cy="259200"/>
          </a:xfrm>
          <a:prstGeom prst="rect">
            <a:avLst/>
          </a:prstGeom>
        </p:spPr>
      </p:pic>
      <p:pic>
        <p:nvPicPr>
          <p:cNvPr id="4" name="Segnaposto immagine 3"/>
          <p:cNvPicPr>
            <a:picLocks noGrp="1" noChangeAspect="1"/>
          </p:cNvPicPr>
          <p:nvPr>
            <p:ph type="pic" idx="1"/>
          </p:nvPr>
        </p:nvPicPr>
        <p:blipFill>
          <a:blip r:embed="rId3" cstate="print">
            <a:extLst>
              <a:ext uri="{28A0092B-C50C-407E-A947-70E740481C1C}">
                <a14:useLocalDpi xmlns:a14="http://schemas.microsoft.com/office/drawing/2010/main" val="0"/>
              </a:ext>
            </a:extLst>
          </a:blip>
          <a:stretch>
            <a:fillRect/>
          </a:stretch>
        </p:blipFill>
        <p:spPr>
          <a:xfrm>
            <a:off x="1324495" y="140467"/>
            <a:ext cx="9313936" cy="5938851"/>
          </a:xfrm>
        </p:spPr>
      </p:pic>
      <p:sp>
        <p:nvSpPr>
          <p:cNvPr id="6" name="Titolo 8"/>
          <p:cNvSpPr txBox="1">
            <a:spLocks/>
          </p:cNvSpPr>
          <p:nvPr/>
        </p:nvSpPr>
        <p:spPr>
          <a:xfrm>
            <a:off x="0" y="6237971"/>
            <a:ext cx="12192000" cy="30119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it-IT" sz="1200" smtClean="0">
                <a:latin typeface="Noto Sans" panose="020B0502040504020204" pitchFamily="34" charset="0"/>
                <a:ea typeface="Noto Sans" panose="020B0502040504020204" pitchFamily="34" charset="0"/>
              </a:rPr>
              <a:t>Piano Investimenti 2017 – 2020</a:t>
            </a:r>
            <a:endParaRPr lang="it-IT" sz="1200" dirty="0">
              <a:latin typeface="Noto Sans" panose="020B0502040504020204" pitchFamily="34" charset="0"/>
              <a:ea typeface="Noto Sans" panose="020B0502040504020204" pitchFamily="34" charset="0"/>
            </a:endParaRPr>
          </a:p>
        </p:txBody>
      </p:sp>
    </p:spTree>
    <p:extLst>
      <p:ext uri="{BB962C8B-B14F-4D97-AF65-F5344CB8AC3E}">
        <p14:creationId xmlns:p14="http://schemas.microsoft.com/office/powerpoint/2010/main" val="33387954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egnaposto immagine 1"/>
          <p:cNvPicPr>
            <a:picLocks noGrp="1" noChangeAspect="1"/>
          </p:cNvPicPr>
          <p:nvPr>
            <p:ph type="pic" idx="1"/>
          </p:nvPr>
        </p:nvPicPr>
        <p:blipFill>
          <a:blip r:embed="rId2" cstate="print">
            <a:extLst>
              <a:ext uri="{28A0092B-C50C-407E-A947-70E740481C1C}">
                <a14:useLocalDpi xmlns:a14="http://schemas.microsoft.com/office/drawing/2010/main" val="0"/>
              </a:ext>
            </a:extLst>
          </a:blip>
          <a:stretch>
            <a:fillRect/>
          </a:stretch>
        </p:blipFill>
        <p:spPr>
          <a:xfrm>
            <a:off x="2226252" y="109182"/>
            <a:ext cx="8014780" cy="5970137"/>
          </a:xfrm>
        </p:spPr>
      </p:pic>
      <p:pic>
        <p:nvPicPr>
          <p:cNvPr id="14" name="Immagin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0000" y="6282000"/>
            <a:ext cx="459140" cy="259200"/>
          </a:xfrm>
          <a:prstGeom prst="rect">
            <a:avLst/>
          </a:prstGeom>
        </p:spPr>
      </p:pic>
      <p:sp>
        <p:nvSpPr>
          <p:cNvPr id="6" name="Titolo 8"/>
          <p:cNvSpPr txBox="1">
            <a:spLocks/>
          </p:cNvSpPr>
          <p:nvPr/>
        </p:nvSpPr>
        <p:spPr>
          <a:xfrm>
            <a:off x="0" y="6237971"/>
            <a:ext cx="12192000" cy="30119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it-IT" sz="1200" smtClean="0">
                <a:latin typeface="Noto Sans" panose="020B0502040504020204" pitchFamily="34" charset="0"/>
                <a:ea typeface="Noto Sans" panose="020B0502040504020204" pitchFamily="34" charset="0"/>
              </a:rPr>
              <a:t>Piano Investimenti 2017 – 2020</a:t>
            </a:r>
            <a:endParaRPr lang="it-IT" sz="1200" dirty="0">
              <a:latin typeface="Noto Sans" panose="020B0502040504020204" pitchFamily="34" charset="0"/>
              <a:ea typeface="Noto Sans" panose="020B0502040504020204" pitchFamily="34" charset="0"/>
            </a:endParaRPr>
          </a:p>
        </p:txBody>
      </p:sp>
    </p:spTree>
    <p:extLst>
      <p:ext uri="{BB962C8B-B14F-4D97-AF65-F5344CB8AC3E}">
        <p14:creationId xmlns:p14="http://schemas.microsoft.com/office/powerpoint/2010/main" val="6998642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magin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40000" y="6282000"/>
            <a:ext cx="459140" cy="259200"/>
          </a:xfrm>
          <a:prstGeom prst="rect">
            <a:avLst/>
          </a:prstGeom>
        </p:spPr>
      </p:pic>
      <p:pic>
        <p:nvPicPr>
          <p:cNvPr id="4" name="Segnaposto immagine 3"/>
          <p:cNvPicPr>
            <a:picLocks noGrp="1" noChangeAspect="1"/>
          </p:cNvPicPr>
          <p:nvPr>
            <p:ph type="pic" idx="1"/>
          </p:nvPr>
        </p:nvPicPr>
        <p:blipFill>
          <a:blip r:embed="rId3" cstate="print">
            <a:extLst>
              <a:ext uri="{28A0092B-C50C-407E-A947-70E740481C1C}">
                <a14:useLocalDpi xmlns:a14="http://schemas.microsoft.com/office/drawing/2010/main" val="0"/>
              </a:ext>
            </a:extLst>
          </a:blip>
          <a:stretch>
            <a:fillRect/>
          </a:stretch>
        </p:blipFill>
        <p:spPr>
          <a:xfrm>
            <a:off x="1655055" y="60960"/>
            <a:ext cx="8881890" cy="6154996"/>
          </a:xfrm>
        </p:spPr>
      </p:pic>
      <p:sp>
        <p:nvSpPr>
          <p:cNvPr id="8" name="Titolo 8"/>
          <p:cNvSpPr txBox="1">
            <a:spLocks/>
          </p:cNvSpPr>
          <p:nvPr/>
        </p:nvSpPr>
        <p:spPr>
          <a:xfrm>
            <a:off x="0" y="6237971"/>
            <a:ext cx="12192000" cy="30119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it-IT" sz="1200" smtClean="0">
                <a:latin typeface="Noto Sans" panose="020B0502040504020204" pitchFamily="34" charset="0"/>
                <a:ea typeface="Noto Sans" panose="020B0502040504020204" pitchFamily="34" charset="0"/>
              </a:rPr>
              <a:t>Piano Investimenti 2017 – 2020</a:t>
            </a:r>
            <a:endParaRPr lang="it-IT" sz="1200" dirty="0">
              <a:latin typeface="Noto Sans" panose="020B0502040504020204" pitchFamily="34" charset="0"/>
              <a:ea typeface="Noto Sans" panose="020B0502040504020204" pitchFamily="34" charset="0"/>
            </a:endParaRPr>
          </a:p>
        </p:txBody>
      </p:sp>
    </p:spTree>
    <p:extLst>
      <p:ext uri="{BB962C8B-B14F-4D97-AF65-F5344CB8AC3E}">
        <p14:creationId xmlns:p14="http://schemas.microsoft.com/office/powerpoint/2010/main" val="16648795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magin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40000" y="6282000"/>
            <a:ext cx="459140" cy="259200"/>
          </a:xfrm>
          <a:prstGeom prst="rect">
            <a:avLst/>
          </a:prstGeom>
        </p:spPr>
      </p:pic>
      <p:sp>
        <p:nvSpPr>
          <p:cNvPr id="12" name="CasellaDiTesto 11"/>
          <p:cNvSpPr txBox="1"/>
          <p:nvPr/>
        </p:nvSpPr>
        <p:spPr>
          <a:xfrm>
            <a:off x="270934" y="670560"/>
            <a:ext cx="11717866" cy="1200329"/>
          </a:xfrm>
          <a:prstGeom prst="rect">
            <a:avLst/>
          </a:prstGeom>
          <a:noFill/>
        </p:spPr>
        <p:txBody>
          <a:bodyPr wrap="square" rtlCol="0">
            <a:spAutoFit/>
          </a:bodyPr>
          <a:lstStyle/>
          <a:p>
            <a:r>
              <a:rPr lang="it-IT" b="1" u="sng" cap="small" dirty="0"/>
              <a:t>PROGETTO DI VALORIZZAZIONE E POTENZIAMENTO DELL'AEROSTAZIONE FONTANAROSSA CATANIA</a:t>
            </a:r>
            <a:endParaRPr lang="it-IT" dirty="0"/>
          </a:p>
          <a:p>
            <a:pPr algn="just"/>
            <a:r>
              <a:rPr lang="it-IT" b="1" dirty="0" smtClean="0"/>
              <a:t>Descrizione</a:t>
            </a:r>
            <a:r>
              <a:rPr lang="it-IT" b="1" dirty="0"/>
              <a:t>:</a:t>
            </a:r>
            <a:r>
              <a:rPr lang="it-IT" dirty="0"/>
              <a:t> Il progetto prevede la ristrutturazione del vecchio terminal Morandi e l’integrazione con l’attuale terminal. L’idea è quella di spostare i varchi di controllo nel terminal Morandi in modo da aumentare i banchi check-in nell’attuale terminal</a:t>
            </a:r>
            <a:r>
              <a:rPr lang="it-IT" dirty="0" smtClean="0"/>
              <a:t>.</a:t>
            </a:r>
            <a:endParaRPr lang="it-IT" dirty="0"/>
          </a:p>
        </p:txBody>
      </p:sp>
      <p:pic>
        <p:nvPicPr>
          <p:cNvPr id="13" name="Immagin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6026" y="1859882"/>
            <a:ext cx="8547693" cy="4389096"/>
          </a:xfrm>
          <a:prstGeom prst="rect">
            <a:avLst/>
          </a:prstGeom>
        </p:spPr>
      </p:pic>
      <p:sp>
        <p:nvSpPr>
          <p:cNvPr id="20" name="Titolo 8"/>
          <p:cNvSpPr txBox="1">
            <a:spLocks/>
          </p:cNvSpPr>
          <p:nvPr/>
        </p:nvSpPr>
        <p:spPr>
          <a:xfrm>
            <a:off x="0" y="6237971"/>
            <a:ext cx="12192000" cy="30119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it-IT" sz="1200" smtClean="0">
                <a:latin typeface="Noto Sans" panose="020B0502040504020204" pitchFamily="34" charset="0"/>
                <a:ea typeface="Noto Sans" panose="020B0502040504020204" pitchFamily="34" charset="0"/>
              </a:rPr>
              <a:t>Piano Investimenti 2017 – 2020</a:t>
            </a:r>
            <a:endParaRPr lang="it-IT" sz="1200" dirty="0">
              <a:latin typeface="Noto Sans" panose="020B0502040504020204" pitchFamily="34" charset="0"/>
              <a:ea typeface="Noto Sans" panose="020B0502040504020204" pitchFamily="34" charset="0"/>
            </a:endParaRPr>
          </a:p>
        </p:txBody>
      </p:sp>
    </p:spTree>
    <p:extLst>
      <p:ext uri="{BB962C8B-B14F-4D97-AF65-F5344CB8AC3E}">
        <p14:creationId xmlns:p14="http://schemas.microsoft.com/office/powerpoint/2010/main" val="25375468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magin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40000" y="6282000"/>
            <a:ext cx="459140" cy="259200"/>
          </a:xfrm>
          <a:prstGeom prst="rect">
            <a:avLst/>
          </a:prstGeom>
        </p:spPr>
      </p:pic>
      <p:sp>
        <p:nvSpPr>
          <p:cNvPr id="12" name="CasellaDiTesto 11"/>
          <p:cNvSpPr txBox="1"/>
          <p:nvPr/>
        </p:nvSpPr>
        <p:spPr>
          <a:xfrm>
            <a:off x="270934" y="670560"/>
            <a:ext cx="11717866" cy="923330"/>
          </a:xfrm>
          <a:prstGeom prst="rect">
            <a:avLst/>
          </a:prstGeom>
          <a:noFill/>
        </p:spPr>
        <p:txBody>
          <a:bodyPr wrap="square" rtlCol="0">
            <a:spAutoFit/>
          </a:bodyPr>
          <a:lstStyle/>
          <a:p>
            <a:r>
              <a:rPr lang="it-IT" b="1" u="sng" cap="small" dirty="0"/>
              <a:t>RIQUALIFICA UFFICI DIREZIONALI CORPO B (Q=+ 20.85 MT)</a:t>
            </a:r>
            <a:endParaRPr lang="it-IT" dirty="0"/>
          </a:p>
          <a:p>
            <a:r>
              <a:rPr lang="it-IT" b="1" dirty="0" smtClean="0"/>
              <a:t>Descrizione</a:t>
            </a:r>
            <a:r>
              <a:rPr lang="it-IT" dirty="0"/>
              <a:t>: A seguito della necessità di realizzare un COE in aerostazione, si sta procedendo con la realizzazione del progetto di riqualifica del 6° piano torre. In questo progetto è prevista la realizzazione del COE e di uffici direzionali di SAC.</a:t>
            </a:r>
          </a:p>
        </p:txBody>
      </p:sp>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5976" y="1939982"/>
            <a:ext cx="5840048" cy="4295952"/>
          </a:xfrm>
          <a:prstGeom prst="rect">
            <a:avLst/>
          </a:prstGeom>
        </p:spPr>
      </p:pic>
      <p:sp>
        <p:nvSpPr>
          <p:cNvPr id="8" name="Titolo 8"/>
          <p:cNvSpPr txBox="1">
            <a:spLocks/>
          </p:cNvSpPr>
          <p:nvPr/>
        </p:nvSpPr>
        <p:spPr>
          <a:xfrm>
            <a:off x="0" y="6237971"/>
            <a:ext cx="12192000" cy="30119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it-IT" sz="1200" smtClean="0">
                <a:latin typeface="Noto Sans" panose="020B0502040504020204" pitchFamily="34" charset="0"/>
                <a:ea typeface="Noto Sans" panose="020B0502040504020204" pitchFamily="34" charset="0"/>
              </a:rPr>
              <a:t>Piano Investimenti 2017 – 2020</a:t>
            </a:r>
            <a:endParaRPr lang="it-IT" sz="1200" dirty="0">
              <a:latin typeface="Noto Sans" panose="020B0502040504020204" pitchFamily="34" charset="0"/>
              <a:ea typeface="Noto Sans" panose="020B0502040504020204" pitchFamily="34" charset="0"/>
            </a:endParaRPr>
          </a:p>
        </p:txBody>
      </p:sp>
    </p:spTree>
    <p:extLst>
      <p:ext uri="{BB962C8B-B14F-4D97-AF65-F5344CB8AC3E}">
        <p14:creationId xmlns:p14="http://schemas.microsoft.com/office/powerpoint/2010/main" val="40874181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magin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40000" y="6282000"/>
            <a:ext cx="459140" cy="259200"/>
          </a:xfrm>
          <a:prstGeom prst="rect">
            <a:avLst/>
          </a:prstGeom>
        </p:spPr>
      </p:pic>
      <p:sp>
        <p:nvSpPr>
          <p:cNvPr id="12" name="CasellaDiTesto 11"/>
          <p:cNvSpPr txBox="1"/>
          <p:nvPr/>
        </p:nvSpPr>
        <p:spPr>
          <a:xfrm>
            <a:off x="298027" y="311574"/>
            <a:ext cx="11717866" cy="1477328"/>
          </a:xfrm>
          <a:prstGeom prst="rect">
            <a:avLst/>
          </a:prstGeom>
          <a:noFill/>
        </p:spPr>
        <p:txBody>
          <a:bodyPr wrap="square" rtlCol="0">
            <a:spAutoFit/>
          </a:bodyPr>
          <a:lstStyle/>
          <a:p>
            <a:r>
              <a:rPr lang="it-IT" b="1" u="sng" cap="small" dirty="0"/>
              <a:t>CONVERSIONE DEL CENTRO POLIFUNZIONALE AGROALIMENTARE E TURISTICO IN TERMINAL C PARTENZE</a:t>
            </a:r>
            <a:endParaRPr lang="it-IT" dirty="0"/>
          </a:p>
          <a:p>
            <a:pPr algn="just"/>
            <a:r>
              <a:rPr lang="it-IT" b="1" dirty="0" smtClean="0"/>
              <a:t>Descrizione</a:t>
            </a:r>
            <a:r>
              <a:rPr lang="it-IT" b="1" dirty="0"/>
              <a:t>: </a:t>
            </a:r>
            <a:r>
              <a:rPr lang="it-IT" dirty="0"/>
              <a:t>L’intervento intende creare all’interno del fabbricato un terminal partenze con quattro postazioni </a:t>
            </a:r>
            <a:r>
              <a:rPr lang="it-IT" dirty="0" err="1"/>
              <a:t>check</a:t>
            </a:r>
            <a:r>
              <a:rPr lang="it-IT" dirty="0"/>
              <a:t> in, quattro controlli di sicurezza e quattro gate. Le nuove postazioni saranno collocate presso un area libera, sono stati individuati gli spazi per le code, saranno creati i percorsi tattili per non vedenti ed ipovedenti, e garantita la chiamata per passeggeri a ridotta mobilità</a:t>
            </a:r>
            <a:r>
              <a:rPr lang="it-IT" dirty="0" smtClean="0"/>
              <a:t>.</a:t>
            </a:r>
            <a:endParaRPr lang="it-IT" dirty="0"/>
          </a:p>
        </p:txBody>
      </p:sp>
      <p:pic>
        <p:nvPicPr>
          <p:cNvPr id="2" name="Immagin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4841" y="1937388"/>
            <a:ext cx="6462318" cy="4298546"/>
          </a:xfrm>
          <a:prstGeom prst="rect">
            <a:avLst/>
          </a:prstGeom>
        </p:spPr>
      </p:pic>
      <p:sp>
        <p:nvSpPr>
          <p:cNvPr id="8" name="Titolo 8"/>
          <p:cNvSpPr txBox="1">
            <a:spLocks/>
          </p:cNvSpPr>
          <p:nvPr/>
        </p:nvSpPr>
        <p:spPr>
          <a:xfrm>
            <a:off x="0" y="6237971"/>
            <a:ext cx="12192000" cy="30119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it-IT" sz="1200" smtClean="0">
                <a:latin typeface="Noto Sans" panose="020B0502040504020204" pitchFamily="34" charset="0"/>
                <a:ea typeface="Noto Sans" panose="020B0502040504020204" pitchFamily="34" charset="0"/>
              </a:rPr>
              <a:t>Piano Investimenti 2017 – 2020</a:t>
            </a:r>
            <a:endParaRPr lang="it-IT" sz="1200" dirty="0">
              <a:latin typeface="Noto Sans" panose="020B0502040504020204" pitchFamily="34" charset="0"/>
              <a:ea typeface="Noto Sans" panose="020B0502040504020204" pitchFamily="34" charset="0"/>
            </a:endParaRPr>
          </a:p>
        </p:txBody>
      </p:sp>
    </p:spTree>
    <p:extLst>
      <p:ext uri="{BB962C8B-B14F-4D97-AF65-F5344CB8AC3E}">
        <p14:creationId xmlns:p14="http://schemas.microsoft.com/office/powerpoint/2010/main" val="36722532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magin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40000" y="6282000"/>
            <a:ext cx="459140" cy="259200"/>
          </a:xfrm>
          <a:prstGeom prst="rect">
            <a:avLst/>
          </a:prstGeom>
        </p:spPr>
      </p:pic>
      <p:sp>
        <p:nvSpPr>
          <p:cNvPr id="12" name="CasellaDiTesto 11"/>
          <p:cNvSpPr txBox="1"/>
          <p:nvPr/>
        </p:nvSpPr>
        <p:spPr>
          <a:xfrm>
            <a:off x="270934" y="670560"/>
            <a:ext cx="11717866" cy="2308324"/>
          </a:xfrm>
          <a:prstGeom prst="rect">
            <a:avLst/>
          </a:prstGeom>
          <a:noFill/>
        </p:spPr>
        <p:txBody>
          <a:bodyPr wrap="square" rtlCol="0">
            <a:spAutoFit/>
          </a:bodyPr>
          <a:lstStyle/>
          <a:p>
            <a:pPr lvl="0"/>
            <a:r>
              <a:rPr lang="it-IT" b="1" u="sng" cap="small" dirty="0"/>
              <a:t>LAVORI DI REALIZZAZIONE TURN PAD 08-26 </a:t>
            </a:r>
            <a:endParaRPr lang="it-IT" dirty="0"/>
          </a:p>
          <a:p>
            <a:r>
              <a:rPr lang="it-IT" b="1" dirty="0"/>
              <a:t>Descrizione: </a:t>
            </a:r>
            <a:r>
              <a:rPr lang="it-IT" dirty="0"/>
              <a:t>A seguito delle sempre più numerose richieste di poter operare sull'aeroporto di CTA con aeromobili di classe Echo, è stata effettuata un'attenta valutazione per poter richiedere all’ENAC di certificare l'aeroporto con una categoria Icao compatibile con questa classe di Aeromobili. A tal fine, considerando che tutte le infrastrutture di volo sono compatibili, è necessario effettuare apposite aree poste a sud di entrambe le testate della pista di volo, per consentire a tali aeromobili in caso di necessità, l'inversione (back-</a:t>
            </a:r>
            <a:r>
              <a:rPr lang="it-IT" dirty="0" err="1"/>
              <a:t>trak</a:t>
            </a:r>
            <a:r>
              <a:rPr lang="it-IT" dirty="0"/>
              <a:t>) considerando che la larghezza nominale della pista di volo, risulta essere insufficiente a tale manovra. L'opera prevede la realizzazione di due "</a:t>
            </a:r>
            <a:r>
              <a:rPr lang="it-IT" dirty="0" err="1"/>
              <a:t>Turns</a:t>
            </a:r>
            <a:r>
              <a:rPr lang="it-IT" dirty="0"/>
              <a:t> </a:t>
            </a:r>
            <a:r>
              <a:rPr lang="it-IT" dirty="0" err="1"/>
              <a:t>Pads</a:t>
            </a:r>
            <a:r>
              <a:rPr lang="it-IT" dirty="0"/>
              <a:t>" poste sul lato sud delle testate, di circa 4.250 mq ognuna</a:t>
            </a:r>
            <a:r>
              <a:rPr lang="it-IT" dirty="0" smtClean="0"/>
              <a:t>.</a:t>
            </a:r>
            <a:endParaRPr lang="it-IT" dirty="0"/>
          </a:p>
        </p:txBody>
      </p:sp>
      <p:pic>
        <p:nvPicPr>
          <p:cNvPr id="2058" name="Immagine 15"/>
          <p:cNvPicPr>
            <a:picLocks noChangeAspect="1" noChangeArrowheads="1"/>
          </p:cNvPicPr>
          <p:nvPr/>
        </p:nvPicPr>
        <p:blipFill>
          <a:blip r:embed="rId3" cstate="print">
            <a:extLst>
              <a:ext uri="{28A0092B-C50C-407E-A947-70E740481C1C}">
                <a14:useLocalDpi xmlns:a14="http://schemas.microsoft.com/office/drawing/2010/main" val="0"/>
              </a:ext>
            </a:extLst>
          </a:blip>
          <a:srcRect l="1245" t="12616" r="1312" b="12807"/>
          <a:stretch>
            <a:fillRect/>
          </a:stretch>
        </p:blipFill>
        <p:spPr bwMode="auto">
          <a:xfrm>
            <a:off x="3447035" y="3355691"/>
            <a:ext cx="5297930" cy="2880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olo 8"/>
          <p:cNvSpPr txBox="1">
            <a:spLocks/>
          </p:cNvSpPr>
          <p:nvPr/>
        </p:nvSpPr>
        <p:spPr>
          <a:xfrm>
            <a:off x="0" y="6237971"/>
            <a:ext cx="12192000" cy="30119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it-IT" sz="1200" smtClean="0">
                <a:latin typeface="Noto Sans" panose="020B0502040504020204" pitchFamily="34" charset="0"/>
                <a:ea typeface="Noto Sans" panose="020B0502040504020204" pitchFamily="34" charset="0"/>
              </a:rPr>
              <a:t>Piano Investimenti 2017 – 2020</a:t>
            </a:r>
            <a:endParaRPr lang="it-IT" sz="1200" dirty="0">
              <a:latin typeface="Noto Sans" panose="020B0502040504020204" pitchFamily="34" charset="0"/>
              <a:ea typeface="Noto Sans" panose="020B0502040504020204" pitchFamily="34" charset="0"/>
            </a:endParaRPr>
          </a:p>
        </p:txBody>
      </p:sp>
    </p:spTree>
    <p:extLst>
      <p:ext uri="{BB962C8B-B14F-4D97-AF65-F5344CB8AC3E}">
        <p14:creationId xmlns:p14="http://schemas.microsoft.com/office/powerpoint/2010/main" val="90905497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TotalTime>
  <Words>1027</Words>
  <Application>Microsoft Office PowerPoint</Application>
  <PresentationFormat>Personalizzato</PresentationFormat>
  <Paragraphs>32</Paragraphs>
  <Slides>14</Slides>
  <Notes>0</Notes>
  <HiddenSlides>0</HiddenSlides>
  <MMClips>0</MMClips>
  <ScaleCrop>false</ScaleCrop>
  <HeadingPairs>
    <vt:vector size="4" baseType="variant">
      <vt:variant>
        <vt:lpstr>Tema</vt:lpstr>
      </vt:variant>
      <vt:variant>
        <vt:i4>1</vt:i4>
      </vt:variant>
      <vt:variant>
        <vt:lpstr>Titoli diapositive</vt:lpstr>
      </vt:variant>
      <vt:variant>
        <vt:i4>14</vt:i4>
      </vt:variant>
    </vt:vector>
  </HeadingPairs>
  <TitlesOfParts>
    <vt:vector size="15" baseType="lpstr">
      <vt:lpstr>Tema di Office</vt:lpstr>
      <vt:lpstr>Piano Investimenti 2017 – 2020</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Luciano Ardiri</dc:creator>
  <cp:lastModifiedBy>Pierluigi</cp:lastModifiedBy>
  <cp:revision>65</cp:revision>
  <dcterms:created xsi:type="dcterms:W3CDTF">2017-05-20T07:37:06Z</dcterms:created>
  <dcterms:modified xsi:type="dcterms:W3CDTF">2017-05-23T17:07:28Z</dcterms:modified>
</cp:coreProperties>
</file>